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58"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6A8225-098C-4C1B-9A87-BE50661D0EA2}" type="datetimeFigureOut">
              <a:rPr lang="en-US" smtClean="0"/>
              <a:t>11/22/2013</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AEBBA8C-C68A-4CEF-98A6-7D80D2D94DC1}"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A8225-098C-4C1B-9A87-BE50661D0EA2}"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A8225-098C-4C1B-9A87-BE50661D0EA2}"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3AEBBA8C-C68A-4CEF-98A6-7D80D2D94DC1}"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6A8225-098C-4C1B-9A87-BE50661D0EA2}"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A8225-098C-4C1B-9A87-BE50661D0EA2}" type="datetimeFigureOut">
              <a:rPr lang="en-US" smtClean="0"/>
              <a:t>11/22/2013</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AEBBA8C-C68A-4CEF-98A6-7D80D2D94DC1}"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6A8225-098C-4C1B-9A87-BE50661D0EA2}"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6A8225-098C-4C1B-9A87-BE50661D0EA2}" type="datetimeFigureOut">
              <a:rPr lang="en-US" smtClean="0"/>
              <a:t>11/22/2013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6A8225-098C-4C1B-9A87-BE50661D0EA2}" type="datetimeFigureOut">
              <a:rPr lang="en-US" smtClean="0"/>
              <a:t>11/22/2013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A8225-098C-4C1B-9A87-BE50661D0EA2}" type="datetimeFigureOut">
              <a:rPr lang="en-US" smtClean="0"/>
              <a:t>11/22/2013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EBBA8C-C68A-4CEF-98A6-7D80D2D94D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6A8225-098C-4C1B-9A87-BE50661D0EA2}"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BBA8C-C68A-4CEF-98A6-7D80D2D94DC1}"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A96A8225-098C-4C1B-9A87-BE50661D0EA2}"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BBA8C-C68A-4CEF-98A6-7D80D2D94DC1}"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96A8225-098C-4C1B-9A87-BE50661D0EA2}" type="datetimeFigureOut">
              <a:rPr lang="en-US" smtClean="0"/>
              <a:t>11/22/2013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AEBBA8C-C68A-4CEF-98A6-7D80D2D94DC1}"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Civil Disobedience</a:t>
            </a:r>
            <a:br>
              <a:rPr lang="en-US" dirty="0" smtClean="0"/>
            </a:br>
            <a:r>
              <a:rPr lang="en-US" dirty="0" smtClean="0"/>
              <a:t>Abolitionist; Underground Railroad – Racial Rights</a:t>
            </a:r>
            <a:endParaRPr lang="en-US" dirty="0"/>
          </a:p>
        </p:txBody>
      </p:sp>
      <p:sp>
        <p:nvSpPr>
          <p:cNvPr id="3" name="Subtitle 2"/>
          <p:cNvSpPr>
            <a:spLocks noGrp="1"/>
          </p:cNvSpPr>
          <p:nvPr>
            <p:ph type="subTitle" idx="1"/>
          </p:nvPr>
        </p:nvSpPr>
        <p:spPr/>
        <p:txBody>
          <a:bodyPr>
            <a:noAutofit/>
          </a:bodyPr>
          <a:lstStyle/>
          <a:p>
            <a:r>
              <a:rPr lang="en-US" sz="1600" dirty="0" smtClean="0"/>
              <a:t>By: Quontavius Neal</a:t>
            </a:r>
          </a:p>
          <a:p>
            <a:r>
              <a:rPr lang="en-US" sz="1600" dirty="0" smtClean="0"/>
              <a:t>November 18,2013</a:t>
            </a:r>
          </a:p>
          <a:p>
            <a:r>
              <a:rPr lang="en-US" sz="1600" dirty="0" smtClean="0"/>
              <a:t>Period:2B</a:t>
            </a:r>
            <a:endParaRPr lang="en-US" sz="1600" dirty="0"/>
          </a:p>
        </p:txBody>
      </p:sp>
    </p:spTree>
    <p:extLst>
      <p:ext uri="{BB962C8B-B14F-4D97-AF65-F5344CB8AC3E}">
        <p14:creationId xmlns:p14="http://schemas.microsoft.com/office/powerpoint/2010/main" val="4081987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this an act of Civil Disobedience ?</a:t>
            </a:r>
            <a:endParaRPr lang="en-US" dirty="0"/>
          </a:p>
        </p:txBody>
      </p:sp>
      <p:sp>
        <p:nvSpPr>
          <p:cNvPr id="3" name="Content Placeholder 2"/>
          <p:cNvSpPr>
            <a:spLocks noGrp="1"/>
          </p:cNvSpPr>
          <p:nvPr>
            <p:ph idx="1"/>
          </p:nvPr>
        </p:nvSpPr>
        <p:spPr>
          <a:xfrm>
            <a:off x="457200" y="1600200"/>
            <a:ext cx="4114800" cy="4525963"/>
          </a:xfrm>
        </p:spPr>
        <p:txBody>
          <a:bodyPr>
            <a:normAutofit fontScale="85000" lnSpcReduction="20000"/>
          </a:bodyPr>
          <a:lstStyle/>
          <a:p>
            <a:r>
              <a:rPr lang="en-US" dirty="0" smtClean="0"/>
              <a:t>This is an act of Civil Disobedience because people risked their lives for others to have freedom.</a:t>
            </a:r>
          </a:p>
          <a:p>
            <a:r>
              <a:rPr lang="en-US" dirty="0" smtClean="0"/>
              <a:t>People went against everything the Government, Presidents, and Politicians believed or stood for.</a:t>
            </a:r>
          </a:p>
          <a:p>
            <a:r>
              <a:rPr lang="en-US" dirty="0" smtClean="0"/>
              <a:t>Abolitionists gave speeches, let runaways camp out at their homes ,and transported them to their next location.</a:t>
            </a:r>
          </a:p>
          <a:p>
            <a:r>
              <a:rPr lang="en-US" dirty="0" smtClean="0"/>
              <a:t>Some abolitionists were captured and imprisoned; thought of as traitors, and often hung for their participation in The Underground Railroad.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1676400"/>
            <a:ext cx="4267200" cy="4800600"/>
          </a:xfrm>
          <a:prstGeom prst="rect">
            <a:avLst/>
          </a:prstGeom>
        </p:spPr>
      </p:pic>
    </p:spTree>
    <p:extLst>
      <p:ext uri="{BB962C8B-B14F-4D97-AF65-F5344CB8AC3E}">
        <p14:creationId xmlns:p14="http://schemas.microsoft.com/office/powerpoint/2010/main" val="201909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ircle(in)">
                                      <p:cBhvr>
                                        <p:cTn id="18" dur="2000"/>
                                        <p:tgtEl>
                                          <p:spTgt spid="3">
                                            <p:txEl>
                                              <p:pRg st="2" end="2"/>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During, After Slavery</a:t>
            </a:r>
            <a:endParaRPr lang="en-US" dirty="0"/>
          </a:p>
        </p:txBody>
      </p:sp>
      <p:sp>
        <p:nvSpPr>
          <p:cNvPr id="3" name="Content Placeholder 2"/>
          <p:cNvSpPr>
            <a:spLocks noGrp="1"/>
          </p:cNvSpPr>
          <p:nvPr>
            <p:ph idx="1"/>
          </p:nvPr>
        </p:nvSpPr>
        <p:spPr>
          <a:xfrm>
            <a:off x="457200" y="1600200"/>
            <a:ext cx="8382000" cy="4800600"/>
          </a:xfrm>
        </p:spPr>
        <p:txBody>
          <a:bodyPr>
            <a:normAutofit fontScale="85000" lnSpcReduction="10000"/>
          </a:bodyPr>
          <a:lstStyle/>
          <a:p>
            <a:r>
              <a:rPr lang="en-US" dirty="0" smtClean="0"/>
              <a:t>Before a </a:t>
            </a:r>
            <a:r>
              <a:rPr lang="en-US" dirty="0"/>
              <a:t>system to abet runaways seems to have existed. George Washington complained in 1786 that one of his runaway slaves was aided by "a society of Quakers, formed for such purposes." </a:t>
            </a:r>
            <a:r>
              <a:rPr lang="en-US" dirty="0" smtClean="0"/>
              <a:t>Quakers, correctly </a:t>
            </a:r>
            <a:r>
              <a:rPr lang="en-US" dirty="0"/>
              <a:t>called the Religious Society of Friends, were among the earliest abolition groups. Their influence may have been part of the reason </a:t>
            </a:r>
            <a:r>
              <a:rPr lang="en-US" dirty="0" smtClean="0"/>
              <a:t>Pennsylvania was </a:t>
            </a:r>
            <a:r>
              <a:rPr lang="en-US" dirty="0"/>
              <a:t>the first state to ban </a:t>
            </a:r>
            <a:r>
              <a:rPr lang="en-US" dirty="0" smtClean="0"/>
              <a:t>slavery</a:t>
            </a:r>
          </a:p>
          <a:p>
            <a:r>
              <a:rPr lang="en-US" dirty="0"/>
              <a:t>Sometimes a "conductor" pretending to be a slave would go to a plantation to guide the fugitives on their </a:t>
            </a:r>
            <a:r>
              <a:rPr lang="en-US" dirty="0" smtClean="0"/>
              <a:t>way. The Fugitive Slave </a:t>
            </a:r>
            <a:r>
              <a:rPr lang="en-US" dirty="0"/>
              <a:t>Act was passed to ". It declared that all runaway slaves were, upon capture, to be returned to their masters. </a:t>
            </a:r>
            <a:r>
              <a:rPr lang="en-US" dirty="0" smtClean="0"/>
              <a:t>Abolitionists </a:t>
            </a:r>
            <a:r>
              <a:rPr lang="en-US" dirty="0"/>
              <a:t>nicknamed it the "Bloodhound Law" for the </a:t>
            </a:r>
            <a:r>
              <a:rPr lang="en-US" dirty="0" smtClean="0"/>
              <a:t>dogs </a:t>
            </a:r>
            <a:r>
              <a:rPr lang="en-US" dirty="0"/>
              <a:t>that were used to track down runaway slaves</a:t>
            </a:r>
            <a:r>
              <a:rPr lang="en-US" dirty="0" smtClean="0"/>
              <a:t>.</a:t>
            </a:r>
          </a:p>
          <a:p>
            <a:r>
              <a:rPr lang="en-US" dirty="0" smtClean="0"/>
              <a:t>Slavery ended when the 13</a:t>
            </a:r>
            <a:r>
              <a:rPr lang="en-US" baseline="30000" dirty="0" smtClean="0"/>
              <a:t>th</a:t>
            </a:r>
            <a:r>
              <a:rPr lang="en-US" dirty="0" smtClean="0"/>
              <a:t> amendment was ratified, but there was still racism. Whites would never truly live in harmony with blacks. All slaves had to be given their “Free Papers” to truly be released. Some whites still kept blacks as indentured servants, maids, and made them work degrading jobs.</a:t>
            </a:r>
            <a:endParaRPr lang="en-US" dirty="0"/>
          </a:p>
          <a:p>
            <a:endParaRPr lang="en-US" dirty="0"/>
          </a:p>
        </p:txBody>
      </p:sp>
    </p:spTree>
    <p:extLst>
      <p:ext uri="{BB962C8B-B14F-4D97-AF65-F5344CB8AC3E}">
        <p14:creationId xmlns:p14="http://schemas.microsoft.com/office/powerpoint/2010/main" val="151353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anim calcmode="lin" valueType="num">
                                      <p:cBhvr>
                                        <p:cTn id="1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1" end="1"/>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anim calcmode="lin" valueType="num">
                                      <p:cBhvr>
                                        <p:cTn id="2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Underground Railroad ?</a:t>
            </a:r>
            <a:endParaRPr lang="en-US" dirty="0"/>
          </a:p>
        </p:txBody>
      </p:sp>
      <p:sp>
        <p:nvSpPr>
          <p:cNvPr id="3" name="Content Placeholder 2"/>
          <p:cNvSpPr>
            <a:spLocks noGrp="1"/>
          </p:cNvSpPr>
          <p:nvPr>
            <p:ph idx="1"/>
          </p:nvPr>
        </p:nvSpPr>
        <p:spPr/>
        <p:txBody>
          <a:bodyPr>
            <a:normAutofit/>
          </a:bodyPr>
          <a:lstStyle/>
          <a:p>
            <a:r>
              <a:rPr lang="en-US" sz="2800" dirty="0"/>
              <a:t>The Underground Railroad was an informal network of secret routes and safe houses used by 19th century Black slaves in the United States to escape to free states (or as far north as Canada) with the aid of abolitionists who were sympathetic to their cause.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810000"/>
            <a:ext cx="4495800" cy="2971800"/>
          </a:xfrm>
          <a:prstGeom prst="rect">
            <a:avLst/>
          </a:prstGeom>
        </p:spPr>
      </p:pic>
    </p:spTree>
    <p:extLst>
      <p:ext uri="{BB962C8B-B14F-4D97-AF65-F5344CB8AC3E}">
        <p14:creationId xmlns:p14="http://schemas.microsoft.com/office/powerpoint/2010/main" val="186279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it begin ?</a:t>
            </a:r>
            <a:endParaRPr lang="en-US" dirty="0"/>
          </a:p>
        </p:txBody>
      </p:sp>
      <p:sp>
        <p:nvSpPr>
          <p:cNvPr id="3" name="Content Placeholder 2"/>
          <p:cNvSpPr>
            <a:spLocks noGrp="1"/>
          </p:cNvSpPr>
          <p:nvPr>
            <p:ph idx="1"/>
          </p:nvPr>
        </p:nvSpPr>
        <p:spPr>
          <a:xfrm>
            <a:off x="457200" y="1600200"/>
            <a:ext cx="4114800" cy="5029200"/>
          </a:xfrm>
        </p:spPr>
        <p:txBody>
          <a:bodyPr>
            <a:normAutofit fontScale="77500" lnSpcReduction="20000"/>
          </a:bodyPr>
          <a:lstStyle/>
          <a:p>
            <a:r>
              <a:rPr lang="en-US" dirty="0"/>
              <a:t>In 1844, William Still moved to </a:t>
            </a:r>
            <a:r>
              <a:rPr lang="en-US" dirty="0" smtClean="0"/>
              <a:t>Philadelphia, Pennsylvania, </a:t>
            </a:r>
            <a:r>
              <a:rPr lang="en-US" dirty="0"/>
              <a:t>where he began working as a clerk for the </a:t>
            </a:r>
            <a:r>
              <a:rPr lang="en-US" dirty="0" smtClean="0"/>
              <a:t>Pennsylvania </a:t>
            </a:r>
            <a:r>
              <a:rPr lang="en-US" dirty="0"/>
              <a:t>Anti-Slavery </a:t>
            </a:r>
            <a:r>
              <a:rPr lang="en-US" dirty="0" smtClean="0"/>
              <a:t>Society. </a:t>
            </a:r>
            <a:r>
              <a:rPr lang="en-US" dirty="0"/>
              <a:t>When Philadelphia abolitionists organized a committee to aid runaway slaves reaching Philadelphia, Still became its </a:t>
            </a:r>
            <a:r>
              <a:rPr lang="en-US" dirty="0" smtClean="0"/>
              <a:t>chairman</a:t>
            </a:r>
          </a:p>
          <a:p>
            <a:r>
              <a:rPr lang="en-US" dirty="0" smtClean="0"/>
              <a:t>William </a:t>
            </a:r>
            <a:r>
              <a:rPr lang="en-US" dirty="0"/>
              <a:t>Still, often called “The Father of the Underground Railroad” helped as many as 800 slaves escape to freedom</a:t>
            </a:r>
            <a:r>
              <a:rPr lang="en-US" dirty="0" smtClean="0"/>
              <a:t>.</a:t>
            </a:r>
          </a:p>
          <a:p>
            <a:r>
              <a:rPr lang="en-US" dirty="0"/>
              <a:t>Still interviewed each person and kept careful records including a brief biography and the destination of each person, along with any alias that they adopted, though he kept his records carefully hidden.</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8727" y="1981200"/>
            <a:ext cx="3124200" cy="4038600"/>
          </a:xfrm>
          <a:prstGeom prst="rect">
            <a:avLst/>
          </a:prstGeom>
        </p:spPr>
      </p:pic>
    </p:spTree>
    <p:extLst>
      <p:ext uri="{BB962C8B-B14F-4D97-AF65-F5344CB8AC3E}">
        <p14:creationId xmlns:p14="http://schemas.microsoft.com/office/powerpoint/2010/main" val="242407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ircle(in)">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Injustice</a:t>
            </a:r>
            <a:endParaRPr lang="en-US" dirty="0"/>
          </a:p>
        </p:txBody>
      </p:sp>
      <p:sp>
        <p:nvSpPr>
          <p:cNvPr id="3" name="Content Placeholder 2"/>
          <p:cNvSpPr>
            <a:spLocks noGrp="1"/>
          </p:cNvSpPr>
          <p:nvPr>
            <p:ph idx="1"/>
          </p:nvPr>
        </p:nvSpPr>
        <p:spPr>
          <a:xfrm>
            <a:off x="457200" y="1600200"/>
            <a:ext cx="4114800" cy="4800600"/>
          </a:xfrm>
        </p:spPr>
        <p:txBody>
          <a:bodyPr>
            <a:normAutofit fontScale="62500" lnSpcReduction="20000"/>
          </a:bodyPr>
          <a:lstStyle/>
          <a:p>
            <a:r>
              <a:rPr lang="en-US" sz="2900" dirty="0" smtClean="0"/>
              <a:t>Slaves were being treaty poorly by their “Masters”. 98% of all slaves in the South were African Americans.</a:t>
            </a:r>
          </a:p>
          <a:p>
            <a:r>
              <a:rPr lang="en-US" sz="2900" dirty="0" smtClean="0"/>
              <a:t>Slaves were beaten for talking back, Refusing to work on plantations, and often for trying to escape.</a:t>
            </a:r>
          </a:p>
          <a:p>
            <a:r>
              <a:rPr lang="en-US" sz="2900" dirty="0" smtClean="0"/>
              <a:t>Slaves had very little homage and lived in poverty. Slaves were raped by their “Masters” and often impregnated as well and the kids were forced to work plantations at age 7.</a:t>
            </a:r>
          </a:p>
          <a:p>
            <a:r>
              <a:rPr lang="en-US" sz="2900" dirty="0"/>
              <a:t>The underground railroad spirited runaway slaves up </a:t>
            </a:r>
            <a:r>
              <a:rPr lang="en-US" sz="2900" dirty="0" smtClean="0"/>
              <a:t>north, but </a:t>
            </a:r>
            <a:r>
              <a:rPr lang="en-US" sz="2900" dirty="0"/>
              <a:t>did not make a dent in the institution of slavery down south. </a:t>
            </a:r>
            <a:r>
              <a:rPr lang="en-US" dirty="0"/>
              <a:t/>
            </a:r>
            <a:br>
              <a:rPr lang="en-US"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2209800"/>
            <a:ext cx="3788228" cy="3200400"/>
          </a:xfrm>
          <a:prstGeom prst="rect">
            <a:avLst/>
          </a:prstGeom>
        </p:spPr>
      </p:pic>
    </p:spTree>
    <p:extLst>
      <p:ext uri="{BB962C8B-B14F-4D97-AF65-F5344CB8AC3E}">
        <p14:creationId xmlns:p14="http://schemas.microsoft.com/office/powerpoint/2010/main" val="398601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Abolitionists – Taking Action</a:t>
            </a:r>
            <a:endParaRPr lang="en-US" dirty="0"/>
          </a:p>
        </p:txBody>
      </p:sp>
      <p:sp>
        <p:nvSpPr>
          <p:cNvPr id="3" name="Content Placeholder 2"/>
          <p:cNvSpPr>
            <a:spLocks noGrp="1"/>
          </p:cNvSpPr>
          <p:nvPr>
            <p:ph idx="1"/>
          </p:nvPr>
        </p:nvSpPr>
        <p:spPr>
          <a:xfrm>
            <a:off x="457200" y="1600200"/>
            <a:ext cx="3505200" cy="4525963"/>
          </a:xfrm>
        </p:spPr>
        <p:txBody>
          <a:bodyPr>
            <a:normAutofit fontScale="85000" lnSpcReduction="20000"/>
          </a:bodyPr>
          <a:lstStyle/>
          <a:p>
            <a:r>
              <a:rPr lang="en-US" dirty="0" smtClean="0"/>
              <a:t>Harriet Tubman also known as “The Black Moses” was an escaped slave that made 19 voyages into the </a:t>
            </a:r>
            <a:r>
              <a:rPr lang="en-US" dirty="0"/>
              <a:t>Deep South and helped over 300 slaves escape </a:t>
            </a:r>
            <a:r>
              <a:rPr lang="en-US" dirty="0" smtClean="0"/>
              <a:t>to the North.</a:t>
            </a:r>
            <a:r>
              <a:rPr lang="en-US" dirty="0"/>
              <a:t> As an abolitionist, she acted as intelligence gatherer, refugee organizer, raid leader, nurse, and </a:t>
            </a:r>
            <a:r>
              <a:rPr lang="en-US" dirty="0" smtClean="0"/>
              <a:t>fundraiser. Harriet helped slaves escape, but some had fear of being hunted and wanted to go back and she would discourage them from doing so.</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3999" y="1828799"/>
            <a:ext cx="3019425" cy="4048125"/>
          </a:xfrm>
          <a:prstGeom prst="rect">
            <a:avLst/>
          </a:prstGeom>
        </p:spPr>
      </p:pic>
    </p:spTree>
    <p:extLst>
      <p:ext uri="{BB962C8B-B14F-4D97-AF65-F5344CB8AC3E}">
        <p14:creationId xmlns:p14="http://schemas.microsoft.com/office/powerpoint/2010/main" val="252353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80">
                                          <p:stCondLst>
                                            <p:cond delay="0"/>
                                          </p:stCondLst>
                                        </p:cTn>
                                        <p:tgtEl>
                                          <p:spTgt spid="4"/>
                                        </p:tgtEl>
                                      </p:cBhvr>
                                    </p:animEffect>
                                    <p:anim calcmode="lin" valueType="num">
                                      <p:cBhvr>
                                        <p:cTn id="1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4" dur="26">
                                          <p:stCondLst>
                                            <p:cond delay="650"/>
                                          </p:stCondLst>
                                        </p:cTn>
                                        <p:tgtEl>
                                          <p:spTgt spid="4"/>
                                        </p:tgtEl>
                                      </p:cBhvr>
                                      <p:to x="100000" y="60000"/>
                                    </p:animScale>
                                    <p:animScale>
                                      <p:cBhvr>
                                        <p:cTn id="25" dur="166" decel="50000">
                                          <p:stCondLst>
                                            <p:cond delay="676"/>
                                          </p:stCondLst>
                                        </p:cTn>
                                        <p:tgtEl>
                                          <p:spTgt spid="4"/>
                                        </p:tgtEl>
                                      </p:cBhvr>
                                      <p:to x="100000" y="100000"/>
                                    </p:animScale>
                                    <p:animScale>
                                      <p:cBhvr>
                                        <p:cTn id="26" dur="26">
                                          <p:stCondLst>
                                            <p:cond delay="1312"/>
                                          </p:stCondLst>
                                        </p:cTn>
                                        <p:tgtEl>
                                          <p:spTgt spid="4"/>
                                        </p:tgtEl>
                                      </p:cBhvr>
                                      <p:to x="100000" y="80000"/>
                                    </p:animScale>
                                    <p:animScale>
                                      <p:cBhvr>
                                        <p:cTn id="27" dur="166" decel="50000">
                                          <p:stCondLst>
                                            <p:cond delay="1338"/>
                                          </p:stCondLst>
                                        </p:cTn>
                                        <p:tgtEl>
                                          <p:spTgt spid="4"/>
                                        </p:tgtEl>
                                      </p:cBhvr>
                                      <p:to x="100000" y="100000"/>
                                    </p:animScale>
                                    <p:animScale>
                                      <p:cBhvr>
                                        <p:cTn id="28" dur="26">
                                          <p:stCondLst>
                                            <p:cond delay="1642"/>
                                          </p:stCondLst>
                                        </p:cTn>
                                        <p:tgtEl>
                                          <p:spTgt spid="4"/>
                                        </p:tgtEl>
                                      </p:cBhvr>
                                      <p:to x="100000" y="90000"/>
                                    </p:animScale>
                                    <p:animScale>
                                      <p:cBhvr>
                                        <p:cTn id="29" dur="166" decel="50000">
                                          <p:stCondLst>
                                            <p:cond delay="1668"/>
                                          </p:stCondLst>
                                        </p:cTn>
                                        <p:tgtEl>
                                          <p:spTgt spid="4"/>
                                        </p:tgtEl>
                                      </p:cBhvr>
                                      <p:to x="100000" y="100000"/>
                                    </p:animScale>
                                    <p:animScale>
                                      <p:cBhvr>
                                        <p:cTn id="30" dur="26">
                                          <p:stCondLst>
                                            <p:cond delay="1808"/>
                                          </p:stCondLst>
                                        </p:cTn>
                                        <p:tgtEl>
                                          <p:spTgt spid="4"/>
                                        </p:tgtEl>
                                      </p:cBhvr>
                                      <p:to x="100000" y="95000"/>
                                    </p:animScale>
                                    <p:animScale>
                                      <p:cBhvr>
                                        <p:cTn id="31"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Abolitionists – Taking Action</a:t>
            </a:r>
          </a:p>
        </p:txBody>
      </p:sp>
      <p:sp>
        <p:nvSpPr>
          <p:cNvPr id="3" name="Content Placeholder 2"/>
          <p:cNvSpPr>
            <a:spLocks noGrp="1"/>
          </p:cNvSpPr>
          <p:nvPr>
            <p:ph idx="1"/>
          </p:nvPr>
        </p:nvSpPr>
        <p:spPr>
          <a:xfrm>
            <a:off x="457200" y="1600200"/>
            <a:ext cx="3962400" cy="4525963"/>
          </a:xfrm>
        </p:spPr>
        <p:txBody>
          <a:bodyPr>
            <a:normAutofit fontScale="70000" lnSpcReduction="20000"/>
          </a:bodyPr>
          <a:lstStyle/>
          <a:p>
            <a:r>
              <a:rPr lang="en-US" dirty="0" smtClean="0"/>
              <a:t>Levi and Catharine Coffin were legendary in helping many former slaves escape into the north, where they would be free.</a:t>
            </a:r>
          </a:p>
          <a:p>
            <a:r>
              <a:rPr lang="en-US" dirty="0" smtClean="0"/>
              <a:t>Levi is often referred to as the President of the </a:t>
            </a:r>
            <a:r>
              <a:rPr lang="en-US" dirty="0"/>
              <a:t>U</a:t>
            </a:r>
            <a:r>
              <a:rPr lang="en-US" dirty="0" smtClean="0"/>
              <a:t>nderground Railroad</a:t>
            </a:r>
          </a:p>
          <a:p>
            <a:r>
              <a:rPr lang="en-US" dirty="0" smtClean="0"/>
              <a:t>Levi and Catharine had a 8 room brick style home in Newport, Indiana that became a well known hideout for runaway slaves.</a:t>
            </a:r>
          </a:p>
          <a:p>
            <a:r>
              <a:rPr lang="en-US" dirty="0"/>
              <a:t>During the 20 years they lived in Newport the Coffin's helped over 2,000 slaves to safety</a:t>
            </a:r>
            <a:r>
              <a:rPr lang="en-US" dirty="0" smtClean="0"/>
              <a:t>.</a:t>
            </a:r>
          </a:p>
          <a:p>
            <a:r>
              <a:rPr lang="en-US" dirty="0" smtClean="0"/>
              <a:t>White abolitionist tried to help in any way they could against slavery including risking their own lives. </a:t>
            </a:r>
            <a:r>
              <a:rPr lang="en-US" dirty="0"/>
              <a:t/>
            </a:r>
            <a:br>
              <a:rPr lang="en-US"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01" y="1600200"/>
            <a:ext cx="2667000" cy="274224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0800" y="3810000"/>
            <a:ext cx="2534577" cy="2895600"/>
          </a:xfrm>
          <a:prstGeom prst="rect">
            <a:avLst/>
          </a:prstGeom>
        </p:spPr>
      </p:pic>
    </p:spTree>
    <p:extLst>
      <p:ext uri="{BB962C8B-B14F-4D97-AF65-F5344CB8AC3E}">
        <p14:creationId xmlns:p14="http://schemas.microsoft.com/office/powerpoint/2010/main" val="202022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11664"/>
          </a:xfrm>
        </p:spPr>
        <p:txBody>
          <a:bodyPr>
            <a:noAutofit/>
          </a:bodyPr>
          <a:lstStyle/>
          <a:p>
            <a:r>
              <a:rPr lang="en-US" sz="2800" dirty="0" smtClean="0"/>
              <a:t>Was it a Success</a:t>
            </a:r>
            <a:br>
              <a:rPr lang="en-US" sz="2800" dirty="0" smtClean="0"/>
            </a:br>
            <a:r>
              <a:rPr lang="en-US" sz="2800" dirty="0" smtClean="0"/>
              <a:t>Or</a:t>
            </a:r>
            <a:br>
              <a:rPr lang="en-US" sz="2800" dirty="0" smtClean="0"/>
            </a:br>
            <a:r>
              <a:rPr lang="en-US" sz="2800" dirty="0" smtClean="0"/>
              <a:t>Failure</a:t>
            </a:r>
            <a:endParaRPr lang="en-US" sz="2800" dirty="0"/>
          </a:p>
        </p:txBody>
      </p:sp>
      <p:sp>
        <p:nvSpPr>
          <p:cNvPr id="3" name="Content Placeholder 2"/>
          <p:cNvSpPr>
            <a:spLocks noGrp="1"/>
          </p:cNvSpPr>
          <p:nvPr>
            <p:ph idx="1"/>
          </p:nvPr>
        </p:nvSpPr>
        <p:spPr>
          <a:xfrm>
            <a:off x="457200" y="1600200"/>
            <a:ext cx="7848600" cy="4525963"/>
          </a:xfrm>
        </p:spPr>
        <p:txBody>
          <a:bodyPr>
            <a:normAutofit/>
          </a:bodyPr>
          <a:lstStyle/>
          <a:p>
            <a:r>
              <a:rPr lang="en-US" dirty="0" smtClean="0"/>
              <a:t>The Underground Railroad was a SUCCESS mainly because none of the slave owners knew about it.</a:t>
            </a:r>
          </a:p>
          <a:p>
            <a:r>
              <a:rPr lang="en-US" dirty="0" smtClean="0"/>
              <a:t>The slaves could slip away and no one knew. No one expected slaves to learn how to read, write, and plot an escape on their own</a:t>
            </a:r>
          </a:p>
          <a:p>
            <a:r>
              <a:rPr lang="en-US" dirty="0" smtClean="0"/>
              <a:t>It is estimated that 100,000 slaves escaped through the underground Railroad.</a:t>
            </a:r>
          </a:p>
          <a:p>
            <a:r>
              <a:rPr lang="en-US" dirty="0" smtClean="0"/>
              <a:t>It ran from 1780 to 1862 that proved the success of this “Civil Disobedience”</a:t>
            </a:r>
          </a:p>
        </p:txBody>
      </p:sp>
    </p:spTree>
    <p:extLst>
      <p:ext uri="{BB962C8B-B14F-4D97-AF65-F5344CB8AC3E}">
        <p14:creationId xmlns:p14="http://schemas.microsoft.com/office/powerpoint/2010/main" val="3428469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11664"/>
          </a:xfrm>
        </p:spPr>
        <p:txBody>
          <a:bodyPr>
            <a:normAutofit fontScale="90000"/>
          </a:bodyPr>
          <a:lstStyle/>
          <a:p>
            <a:r>
              <a:rPr lang="en-US" dirty="0" smtClean="0"/>
              <a:t>Connection between Thoreau and Abolitionists</a:t>
            </a:r>
            <a:endParaRPr lang="en-US" dirty="0"/>
          </a:p>
        </p:txBody>
      </p:sp>
      <p:sp>
        <p:nvSpPr>
          <p:cNvPr id="3" name="Content Placeholder 2"/>
          <p:cNvSpPr>
            <a:spLocks noGrp="1"/>
          </p:cNvSpPr>
          <p:nvPr>
            <p:ph idx="1"/>
          </p:nvPr>
        </p:nvSpPr>
        <p:spPr/>
        <p:txBody>
          <a:bodyPr>
            <a:normAutofit fontScale="92500"/>
          </a:bodyPr>
          <a:lstStyle/>
          <a:p>
            <a:r>
              <a:rPr lang="en-US" altLang="en-US" dirty="0" smtClean="0"/>
              <a:t>Thoreau stated “A </a:t>
            </a:r>
            <a:r>
              <a:rPr lang="en-US" altLang="en-US" dirty="0"/>
              <a:t>man can change an unjust system by refusing to be unjust and be willing to be the </a:t>
            </a:r>
            <a:r>
              <a:rPr lang="en-US" altLang="en-US" dirty="0" smtClean="0"/>
              <a:t>sacrifice.” </a:t>
            </a:r>
            <a:r>
              <a:rPr lang="en-US" altLang="en-US" dirty="0" smtClean="0"/>
              <a:t>Abolitionists </a:t>
            </a:r>
            <a:r>
              <a:rPr lang="en-US" altLang="en-US" dirty="0" smtClean="0"/>
              <a:t>took it upon themselves to help runaway slaves escape to freedom and to start a new life amongst freed slaves. Even if it meant putting their own lives and freedom at risk</a:t>
            </a:r>
            <a:r>
              <a:rPr lang="en-US" altLang="en-US" dirty="0" smtClean="0"/>
              <a:t>.</a:t>
            </a:r>
          </a:p>
          <a:p>
            <a:r>
              <a:rPr lang="en-US" dirty="0" smtClean="0"/>
              <a:t>Thoreau also said "</a:t>
            </a:r>
            <a:r>
              <a:rPr lang="en-US" dirty="0"/>
              <a:t>The only obligation which I have a right to assume, is to do at any time what I think right</a:t>
            </a:r>
            <a:r>
              <a:rPr lang="en-US" dirty="0" smtClean="0"/>
              <a:t>.“. Abolitionists created the Underground Railroad system just to show that they did not support slavery and that they felt it was wrong and unjust. This act of civil disobedience was what helped free thousands of slaves.</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1133409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&amp; Contrast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99528612"/>
              </p:ext>
            </p:extLst>
          </p:nvPr>
        </p:nvGraphicFramePr>
        <p:xfrm>
          <a:off x="381000" y="1524000"/>
          <a:ext cx="8229600" cy="5334000"/>
        </p:xfrm>
        <a:graphic>
          <a:graphicData uri="http://schemas.openxmlformats.org/drawingml/2006/table">
            <a:tbl>
              <a:tblPr firstRow="1" bandRow="1">
                <a:tableStyleId>{5C22544A-7EE6-4342-B048-85BDC9FD1C3A}</a:tableStyleId>
              </a:tblPr>
              <a:tblGrid>
                <a:gridCol w="2743200"/>
                <a:gridCol w="2743200"/>
                <a:gridCol w="2743200"/>
              </a:tblGrid>
              <a:tr h="137160">
                <a:tc>
                  <a:txBody>
                    <a:bodyPr/>
                    <a:lstStyle/>
                    <a:p>
                      <a:r>
                        <a:rPr lang="en-US" dirty="0" smtClean="0"/>
                        <a:t>Thoreau</a:t>
                      </a:r>
                      <a:endParaRPr lang="en-US" dirty="0"/>
                    </a:p>
                  </a:txBody>
                  <a:tcPr/>
                </a:tc>
                <a:tc>
                  <a:txBody>
                    <a:bodyPr/>
                    <a:lstStyle/>
                    <a:p>
                      <a:r>
                        <a:rPr lang="en-US" dirty="0" smtClean="0"/>
                        <a:t>Thoreau</a:t>
                      </a:r>
                      <a:r>
                        <a:rPr lang="en-US" baseline="0" dirty="0" smtClean="0"/>
                        <a:t> &amp; Abolitionists</a:t>
                      </a:r>
                      <a:endParaRPr lang="en-US" dirty="0"/>
                    </a:p>
                  </a:txBody>
                  <a:tcPr/>
                </a:tc>
                <a:tc>
                  <a:txBody>
                    <a:bodyPr/>
                    <a:lstStyle/>
                    <a:p>
                      <a:r>
                        <a:rPr lang="en-US" dirty="0" smtClean="0"/>
                        <a:t>Abolitionists</a:t>
                      </a:r>
                      <a:endParaRPr lang="en-US" dirty="0"/>
                    </a:p>
                  </a:txBody>
                  <a:tcPr/>
                </a:tc>
              </a:tr>
              <a:tr h="4546169">
                <a:tc>
                  <a:txBody>
                    <a:bodyPr/>
                    <a:lstStyle/>
                    <a:p>
                      <a:pPr marL="400050" lvl="0" indent="-400050">
                        <a:buFont typeface="Arial" pitchFamily="34" charset="0"/>
                        <a:buChar char="•"/>
                      </a:pPr>
                      <a:r>
                        <a:rPr lang="en-US" sz="1600" baseline="0" dirty="0" smtClean="0"/>
                        <a:t>Spent one night in jail for refusing to pay his poll tax against slavery and the Mexican war.</a:t>
                      </a:r>
                    </a:p>
                    <a:p>
                      <a:pPr marL="400050" lvl="0" indent="-400050">
                        <a:buFont typeface="Arial" pitchFamily="34" charset="0"/>
                        <a:buChar char="•"/>
                      </a:pPr>
                      <a:r>
                        <a:rPr lang="en-US" sz="1600" baseline="0" dirty="0" smtClean="0"/>
                        <a:t>Wanted people to rebel against unjust laws and the government.</a:t>
                      </a:r>
                    </a:p>
                    <a:p>
                      <a:pPr marL="400050" lvl="0" indent="-400050">
                        <a:buFont typeface="Arial" pitchFamily="34" charset="0"/>
                        <a:buChar char="•"/>
                      </a:pPr>
                      <a:r>
                        <a:rPr lang="en-US" sz="1600" baseline="0" dirty="0" smtClean="0"/>
                        <a:t>Gave lectures that attacked the fugitive slave law.</a:t>
                      </a:r>
                    </a:p>
                    <a:p>
                      <a:pPr marL="400050" lvl="0" indent="-400050">
                        <a:buFont typeface="Arial" pitchFamily="34" charset="0"/>
                        <a:buChar char="•"/>
                      </a:pPr>
                      <a:r>
                        <a:rPr lang="en-US" sz="1600" dirty="0" smtClean="0"/>
                        <a:t>Thoreau's philosophy of civil</a:t>
                      </a:r>
                      <a:r>
                        <a:rPr lang="en-US" sz="1600" baseline="0" dirty="0" smtClean="0"/>
                        <a:t> disobedience </a:t>
                      </a:r>
                      <a:r>
                        <a:rPr lang="en-US" sz="1600" dirty="0" smtClean="0"/>
                        <a:t>later influenced the political thoughts</a:t>
                      </a:r>
                      <a:endParaRPr lang="en-US" sz="1600" baseline="0" dirty="0" smtClean="0"/>
                    </a:p>
                    <a:p>
                      <a:pPr marL="400050" lvl="0" indent="-400050">
                        <a:buFont typeface="Arial" pitchFamily="34" charset="0"/>
                        <a:buChar char="•"/>
                      </a:pPr>
                      <a:endParaRPr lang="en-US" sz="1600" baseline="0" dirty="0" smtClean="0"/>
                    </a:p>
                    <a:p>
                      <a:pPr marL="400050" lvl="0" indent="-400050">
                        <a:buFont typeface="Arial" pitchFamily="34" charset="0"/>
                        <a:buChar char="•"/>
                      </a:pPr>
                      <a:endParaRPr lang="en-US" sz="1600" baseline="0" dirty="0" smtClean="0"/>
                    </a:p>
                  </a:txBody>
                  <a:tcPr/>
                </a:tc>
                <a:tc>
                  <a:txBody>
                    <a:bodyPr/>
                    <a:lstStyle/>
                    <a:p>
                      <a:pPr marL="285750" indent="-285750">
                        <a:buFont typeface="Arial" pitchFamily="34" charset="0"/>
                        <a:buChar char="•"/>
                      </a:pPr>
                      <a:r>
                        <a:rPr lang="en-US" sz="1600" dirty="0" smtClean="0"/>
                        <a:t>Both were imprisoned</a:t>
                      </a:r>
                      <a:r>
                        <a:rPr lang="en-US" sz="1600" baseline="0" dirty="0" smtClean="0"/>
                        <a:t> for fighting against something that they believed.</a:t>
                      </a:r>
                    </a:p>
                    <a:p>
                      <a:pPr marL="285750" indent="-285750">
                        <a:buFont typeface="Arial" pitchFamily="34" charset="0"/>
                        <a:buChar char="•"/>
                      </a:pPr>
                      <a:r>
                        <a:rPr lang="en-US" sz="1600" baseline="0" dirty="0" smtClean="0"/>
                        <a:t>Both were against slavery</a:t>
                      </a:r>
                    </a:p>
                    <a:p>
                      <a:pPr marL="285750" indent="-285750">
                        <a:buFont typeface="Arial" pitchFamily="34" charset="0"/>
                        <a:buChar char="•"/>
                      </a:pPr>
                      <a:r>
                        <a:rPr lang="en-US" sz="1600" baseline="0" dirty="0" smtClean="0"/>
                        <a:t>Both were disobeying laws and government to insure the safety of the slaves.</a:t>
                      </a:r>
                    </a:p>
                    <a:p>
                      <a:pPr marL="285750" indent="-285750">
                        <a:buFont typeface="Arial" pitchFamily="34" charset="0"/>
                        <a:buChar char="•"/>
                      </a:pPr>
                      <a:r>
                        <a:rPr lang="en-US" sz="1600" dirty="0" smtClean="0"/>
                        <a:t>Both</a:t>
                      </a:r>
                      <a:r>
                        <a:rPr lang="en-US" sz="1600" baseline="0" dirty="0" smtClean="0"/>
                        <a:t> of their actions helped make a change in slave laws around the southern part of the U.S</a:t>
                      </a:r>
                      <a:endParaRPr lang="en-US" sz="1600" dirty="0"/>
                    </a:p>
                  </a:txBody>
                  <a:tcPr/>
                </a:tc>
                <a:tc>
                  <a:txBody>
                    <a:bodyPr/>
                    <a:lstStyle/>
                    <a:p>
                      <a:pPr marL="285750" indent="-285750">
                        <a:buFont typeface="Arial" pitchFamily="34" charset="0"/>
                        <a:buChar char="•"/>
                      </a:pPr>
                      <a:r>
                        <a:rPr lang="en-US" sz="1600" dirty="0" smtClean="0"/>
                        <a:t>Helped slaves escape to freedom in the</a:t>
                      </a:r>
                      <a:r>
                        <a:rPr lang="en-US" sz="1600" baseline="0" dirty="0" smtClean="0"/>
                        <a:t> north.</a:t>
                      </a:r>
                    </a:p>
                    <a:p>
                      <a:pPr marL="285750" indent="-285750">
                        <a:buFont typeface="Arial" pitchFamily="34" charset="0"/>
                        <a:buChar char="•"/>
                      </a:pPr>
                      <a:r>
                        <a:rPr lang="en-US" sz="1600" baseline="0" dirty="0" smtClean="0"/>
                        <a:t>Hid slaves out in their homes and basements until it was safe.</a:t>
                      </a:r>
                    </a:p>
                    <a:p>
                      <a:pPr marL="285750" indent="-285750">
                        <a:buFont typeface="Arial" pitchFamily="34" charset="0"/>
                        <a:buChar char="•"/>
                      </a:pPr>
                      <a:r>
                        <a:rPr lang="en-US" sz="1600" baseline="0" dirty="0" smtClean="0"/>
                        <a:t>Were both white and blacks.</a:t>
                      </a:r>
                    </a:p>
                    <a:p>
                      <a:pPr marL="285750" indent="-285750">
                        <a:buFont typeface="Arial" pitchFamily="34" charset="0"/>
                        <a:buChar char="•"/>
                      </a:pPr>
                      <a:r>
                        <a:rPr lang="en-US" sz="1600" dirty="0" smtClean="0"/>
                        <a:t>Some white activists wanted black runaway slaves to censor their comments about northern racism and simply deliver speeches on the horrors of slavery in the South. </a:t>
                      </a:r>
                    </a:p>
                    <a:p>
                      <a:pPr marL="285750" indent="-285750">
                        <a:buFont typeface="Arial" pitchFamily="34" charset="0"/>
                        <a:buChar char="•"/>
                      </a:pPr>
                      <a:r>
                        <a:rPr lang="en-US" sz="1600" dirty="0" smtClean="0"/>
                        <a:t>White female abolitionists occasionally wrote speeches that they attributed to black female abolitionists, </a:t>
                      </a:r>
                      <a:endParaRPr lang="en-US" sz="1600" baseline="0" dirty="0" smtClean="0"/>
                    </a:p>
                    <a:p>
                      <a:pPr marL="285750" indent="-285750">
                        <a:buFont typeface="Arial" pitchFamily="34" charset="0"/>
                        <a:buChar char="•"/>
                      </a:pPr>
                      <a:endParaRPr lang="en-US" sz="1600" dirty="0"/>
                    </a:p>
                  </a:txBody>
                  <a:tcPr/>
                </a:tc>
              </a:tr>
            </a:tbl>
          </a:graphicData>
        </a:graphic>
      </p:graphicFrame>
    </p:spTree>
    <p:extLst>
      <p:ext uri="{BB962C8B-B14F-4D97-AF65-F5344CB8AC3E}">
        <p14:creationId xmlns:p14="http://schemas.microsoft.com/office/powerpoint/2010/main" val="3943418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217</TotalTime>
  <Words>1117</Words>
  <Application>Microsoft Office PowerPoint</Application>
  <PresentationFormat>On-screen Show (4:3)</PresentationFormat>
  <Paragraphs>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Decatur</vt:lpstr>
      <vt:lpstr>Civil Disobedience Abolitionist; Underground Railroad – Racial Rights</vt:lpstr>
      <vt:lpstr>What was The Underground Railroad ?</vt:lpstr>
      <vt:lpstr>How did it begin ?</vt:lpstr>
      <vt:lpstr>Racial Injustice</vt:lpstr>
      <vt:lpstr>Abolitionists – Taking Action</vt:lpstr>
      <vt:lpstr>Abolitionists – Taking Action</vt:lpstr>
      <vt:lpstr>Was it a Success Or Failure</vt:lpstr>
      <vt:lpstr>Connection between Thoreau and Abolitionists</vt:lpstr>
      <vt:lpstr>Compare &amp; Contrast</vt:lpstr>
      <vt:lpstr>Why is this an act of Civil Disobedience ?</vt:lpstr>
      <vt:lpstr>Before, During, After Slavery</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Disobedience Abolitionist; Underground Railroad – Racial Rights</dc:title>
  <dc:creator>Windows User</dc:creator>
  <cp:lastModifiedBy>Windows User</cp:lastModifiedBy>
  <cp:revision>29</cp:revision>
  <dcterms:created xsi:type="dcterms:W3CDTF">2013-11-18T15:57:30Z</dcterms:created>
  <dcterms:modified xsi:type="dcterms:W3CDTF">2013-11-22T16:31:46Z</dcterms:modified>
</cp:coreProperties>
</file>